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9" r:id="rId3"/>
    <p:sldId id="295" r:id="rId4"/>
    <p:sldId id="291" r:id="rId5"/>
    <p:sldId id="331" r:id="rId6"/>
    <p:sldId id="332" r:id="rId7"/>
    <p:sldId id="333" r:id="rId8"/>
    <p:sldId id="334" r:id="rId9"/>
    <p:sldId id="335" r:id="rId10"/>
    <p:sldId id="349" r:id="rId11"/>
    <p:sldId id="350" r:id="rId12"/>
    <p:sldId id="351" r:id="rId13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06/08/2018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06/08/2018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1E10E-7C78-45E2-8B78-3A726DDA6EBC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5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3407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IAC, IRDR e Rescisória (art. 966 V)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827584" y="1772816"/>
            <a:ext cx="756084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3200" b="1" dirty="0">
                <a:solidFill>
                  <a:srgbClr val="C00000"/>
                </a:solidFill>
              </a:rPr>
              <a:t>Machado Meyer</a:t>
            </a: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FF0000"/>
                </a:solidFill>
              </a:rPr>
              <a:t>São Paulo, 8 de agosto de 2018</a:t>
            </a: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BA977C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  <a:sym typeface="Helvetica Light"/>
              </a:rPr>
              <a:t>www.scarpinellabueno.com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  <a:sym typeface="Helvetica Light"/>
              </a:rPr>
              <a:t>www.facebook.com/cassioscarpinellabueno</a:t>
            </a:r>
            <a:endParaRPr kumimoji="0" lang="pt-BR" altLang="pt-BR" sz="2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3622937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3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8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IAC (1)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56056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AC978A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Admissível “quando o julgamento de recurso, de remessa necessária ou de processo de competência originária envolver relevante questão de direito, com grande repercussão social,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sem repetição em múltiplos processos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(947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4º: Aplicação “quando ocorrer relevante questão de direito a respeito da qual seja conveniente a prevenção ou a composição de divergência entre câmaras ou turmas do tribunal”.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1º: Julgamento pelo “órgão colegiado que o órgão indicar”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2º: Órgão julgará se “reconhecer interesse público na assunção de competência”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3º: Efeito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vinculante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todos os juízes e órgãos fracionários, “exceto se houver revisão de tese”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IAC (2)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036784"/>
            <a:ext cx="9151429" cy="5360496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Não é “julgamento de caso repetitivo” (928). </a:t>
            </a:r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Julgamento liminar de improcedência (332 III)</a:t>
            </a:r>
            <a:r>
              <a:rPr lang="en-US" sz="2400" b="1" i="1" dirty="0">
                <a:solidFill>
                  <a:srgbClr val="FF0000"/>
                </a:solidFill>
              </a:rPr>
              <a:t>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Dispensa de remessa necessária (496 § 4º III)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Necessária “observância” (927 III)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E3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Omissão Justificadora de ED (1022 par ún 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Atuação monocrática do relator para: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Negar provimento (932 IV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Dar provimento (932 V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Julgamento monocrático de conflito de competência (955 par ún II)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Cabimento da reclamação (988 IV)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0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IRDR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Admissível quando houver simultaneamente: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Efetiva repetição de processos sobre a mesma questão “unicamente de direito” (976 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Risco de ofensa à isonomia e à segurança jurídica (976 II)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977: Pedido ao Presidente do Tribunal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I: pelo juiz ou relator por ofício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II: pelas partes, por petição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III: pelo MP ou DP, por petição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Demonstração dos pressupostos do 976 (par. ún.)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978: julgamento pelo órgão indicado no RI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Fixa a tese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julga o caso concreto que deu origem (par. ún.)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2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IRDR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979: Instauração e ampla e específica divulgação e publicidade por meio de registro eletrônico no CNJ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esolução 235/2016 CNJ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980: Prazo de 1 ano para julgamento e preferência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 ún: Após 1 ano, cessa o sobrestamento salvo decisão fundamentada em sentido contrário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981: Juízo de admissibilidade após distribuição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982: Decisão de admissão: consequências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Suspensão de processos (individuais e coletivos), informações e MP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§ 2º: 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utela de urgência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§§ 3º a 5º: efeito suspensivo nacional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Distinção dos casos suspensos (1037 §§ 8º a 13)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989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IRDR (3)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983: Oitiva das partes e interessados, “inclusive pessoas, órgãos e entidades com interesse na controvérsia”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§ 1º: realização de audiências públicas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984: Exposição do objeto do incidente e sustentação oral (ampliação dos 30 minutos)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2º: acórdão e a “análise de todos os fundamentos suscitados concernentes à tese jurídica discutida favoráveis ou contrários”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985: Julgado, a “tese jurídica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será aplicada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(978 parágrafo único)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I: a todos os processos individuais ou coletivos, inclusive Juizados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Suspensão dos processos perante os Juizados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470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IRDR (4)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II: aos casos futuros admissibilidade levando em conta o 976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1º: não observada a tese, reclamação (988 IV)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2º: comunicação ao ente ou agência reguladora para fiscalização da efetiva aplicação da tese adotada (1040 IV)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986: Revisão da tese pelo tribunal de ofício ou pelos legitimados do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977 </a:t>
            </a:r>
            <a:r>
              <a:rPr lang="pt-BR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987: Do julgamento do mérito, cabe RE ou REsp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1º: Efeito suspensivo e RG presumida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2º: Aplicação em todo território nacional se apreciado o mérito do recurso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61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Ação Rescisória (1)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29" y="692696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966: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Decisão de mérito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rescindível quando: (...)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V: “violar manifestamente norma jurídica”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E3000"/>
              </a:buClr>
              <a:buFont typeface="Arial" panose="020B0604020202020204" pitchFamily="34" charset="0"/>
              <a:buChar char="•"/>
            </a:pPr>
            <a:r>
              <a:rPr lang="pt-BR" dirty="0"/>
              <a:t>§ 5</a:t>
            </a:r>
            <a:r>
              <a:rPr lang="pt-BR" strike="sngStrike" dirty="0"/>
              <a:t>º</a:t>
            </a:r>
            <a:r>
              <a:rPr lang="pt-BR" dirty="0"/>
              <a:t>  Cabe ação rescisória, com fundamento no inciso V do </a:t>
            </a:r>
            <a:r>
              <a:rPr lang="pt-BR" i="1" dirty="0"/>
              <a:t>caput </a:t>
            </a:r>
            <a:r>
              <a:rPr lang="pt-BR" dirty="0"/>
              <a:t>deste artigo, contra decisão baseada em enunciado de súmula ou acórdão proferido em julgamento de casos repetitivos que não tenha considerado a existência de distinção entre a questão discutida no processo e o padrão decisório que lhe deu fundamento.  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E3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6º. </a:t>
            </a:r>
            <a:r>
              <a:rPr lang="pt-BR" dirty="0"/>
              <a:t>Quando a ação rescisória fundar-se na hipótese do § 5</a:t>
            </a:r>
            <a:r>
              <a:rPr lang="pt-BR" strike="sngStrike" dirty="0"/>
              <a:t>º</a:t>
            </a:r>
            <a:r>
              <a:rPr lang="pt-BR" dirty="0"/>
              <a:t> deste artigo, caberá ao autor, sob pena de inépcia, demonstrar, fundamentadamente, tratar-se de situação particularizada por hipótese fática distinta ou de questão jurídica não examinada, a impor outra solução jurídica.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251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Ação Rescisória (2)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036784"/>
            <a:ext cx="9151429" cy="5360496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Problematizações do 966 V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966 § 2º: Também é rescindível “embora não seja de mérito” decisão transitada em julgado que impedir: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I: nova propositura da demanda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II: admissibilidade do recurso correspondente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E3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525 § 15 e 535 § 8º: obrigação reconhecida em título executivo fundado em lei ou ato normativo inconstitucionais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E3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658 e rescisão da partilha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E3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701 § 3º: conversão do mandado inicial em mandado de pagamento (ação monitória)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5992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</TotalTime>
  <Words>810</Words>
  <Application>Microsoft Office PowerPoint</Application>
  <PresentationFormat>Apresentação na tela (4:3)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Light</vt:lpstr>
      <vt:lpstr>Wingdings</vt:lpstr>
      <vt:lpstr>Design padrão</vt:lpstr>
      <vt:lpstr>IAC, IRDR e Rescisória (art. 966 V)</vt:lpstr>
      <vt:lpstr>IAC (1)</vt:lpstr>
      <vt:lpstr>IAC (2) </vt:lpstr>
      <vt:lpstr>IRDR (1)</vt:lpstr>
      <vt:lpstr>IRDR (2)</vt:lpstr>
      <vt:lpstr>IRDR (3)</vt:lpstr>
      <vt:lpstr>IRDR (4)</vt:lpstr>
      <vt:lpstr>Ação Rescisória (1) </vt:lpstr>
      <vt:lpstr>Ação Rescisória (2)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219</cp:revision>
  <cp:lastPrinted>2016-08-08T16:46:08Z</cp:lastPrinted>
  <dcterms:created xsi:type="dcterms:W3CDTF">2007-03-23T14:32:10Z</dcterms:created>
  <dcterms:modified xsi:type="dcterms:W3CDTF">2018-08-06T14:50:38Z</dcterms:modified>
</cp:coreProperties>
</file>